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179512" y="157010"/>
            <a:ext cx="8784978" cy="4820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ITLE"/>
          <p:cNvSpPr txBox="1"/>
          <p:nvPr>
            <p:ph type="title" hasCustomPrompt="1"/>
          </p:nvPr>
        </p:nvSpPr>
        <p:spPr>
          <a:xfrm>
            <a:off x="685800" y="1703035"/>
            <a:ext cx="7772400" cy="530228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1371600" y="2319482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382" y="3720150"/>
            <a:ext cx="2038036" cy="100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70806" y="4885260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Click here to add title"/>
          <p:cNvSpPr txBox="1"/>
          <p:nvPr>
            <p:ph type="title" hasCustomPrompt="1"/>
          </p:nvPr>
        </p:nvSpPr>
        <p:spPr>
          <a:xfrm>
            <a:off x="323850" y="179999"/>
            <a:ext cx="8496300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  <p:sp>
        <p:nvSpPr>
          <p:cNvPr id="34" name="Body Level One…"/>
          <p:cNvSpPr txBox="1"/>
          <p:nvPr>
            <p:ph type="body" idx="1" hasCustomPrompt="1"/>
          </p:nvPr>
        </p:nvSpPr>
        <p:spPr>
          <a:xfrm>
            <a:off x="323999" y="1079999"/>
            <a:ext cx="8482874" cy="29151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32488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 hasCustomPrompt="1"/>
          </p:nvPr>
        </p:nvSpPr>
        <p:spPr>
          <a:xfrm>
            <a:off x="323999" y="1079999"/>
            <a:ext cx="4176002" cy="28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Click here to add title"/>
          <p:cNvSpPr txBox="1"/>
          <p:nvPr>
            <p:ph type="title" hasCustomPrompt="1"/>
          </p:nvPr>
        </p:nvSpPr>
        <p:spPr>
          <a:xfrm>
            <a:off x="323999" y="179999"/>
            <a:ext cx="8496946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ild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076205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Platshållare för bild 5"/>
          <p:cNvSpPr/>
          <p:nvPr>
            <p:ph type="pic" idx="21"/>
          </p:nvPr>
        </p:nvSpPr>
        <p:spPr>
          <a:xfrm>
            <a:off x="184150" y="168273"/>
            <a:ext cx="4105275" cy="47783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bilder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73816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Platshållare för bild 5"/>
          <p:cNvSpPr/>
          <p:nvPr>
            <p:ph type="pic" sz="half" idx="21"/>
          </p:nvPr>
        </p:nvSpPr>
        <p:spPr>
          <a:xfrm>
            <a:off x="179511" y="2582897"/>
            <a:ext cx="4105152" cy="2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Platshållare för bild 5"/>
          <p:cNvSpPr/>
          <p:nvPr>
            <p:ph type="pic" sz="half" idx="22"/>
          </p:nvPr>
        </p:nvSpPr>
        <p:spPr>
          <a:xfrm>
            <a:off x="179511" y="168117"/>
            <a:ext cx="4105152" cy="2414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stor bild och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Platshållare för bild 5"/>
          <p:cNvSpPr/>
          <p:nvPr>
            <p:ph type="pic" idx="21"/>
          </p:nvPr>
        </p:nvSpPr>
        <p:spPr>
          <a:xfrm>
            <a:off x="177421" y="167728"/>
            <a:ext cx="8787067" cy="47802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Click here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slutning">
    <p:bg>
      <p:bgPr>
        <a:gradFill flip="none" rotWithShape="1">
          <a:gsLst>
            <a:gs pos="0">
              <a:srgbClr val="F3F8FD"/>
            </a:gs>
            <a:gs pos="74000">
              <a:srgbClr val="97BCE9"/>
            </a:gs>
            <a:gs pos="83000">
              <a:srgbClr val="97BCE9"/>
            </a:gs>
            <a:gs pos="100000">
              <a:srgbClr val="B9D2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234924" y="4966101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5"/>
          <p:cNvSpPr/>
          <p:nvPr/>
        </p:nvSpPr>
        <p:spPr>
          <a:xfrm>
            <a:off x="0" y="-1"/>
            <a:ext cx="9144000" cy="51976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3"/>
          <p:cNvSpPr/>
          <p:nvPr/>
        </p:nvSpPr>
        <p:spPr>
          <a:xfrm>
            <a:off x="179512" y="157009"/>
            <a:ext cx="8784978" cy="48618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1759" y="1275605"/>
            <a:ext cx="3784079" cy="1864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2975" y="4867295"/>
            <a:ext cx="35841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5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lick here to add title"/>
          <p:cNvSpPr txBox="1"/>
          <p:nvPr>
            <p:ph type="title" hasCustomPrompt="1"/>
          </p:nvPr>
        </p:nvSpPr>
        <p:spPr>
          <a:xfrm>
            <a:off x="323850" y="167729"/>
            <a:ext cx="8496300" cy="9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here to add title</a:t>
            </a:r>
          </a:p>
        </p:txBody>
      </p:sp>
      <p:sp>
        <p:nvSpPr>
          <p:cNvPr id="8" name="Rectangle 9"/>
          <p:cNvSpPr/>
          <p:nvPr/>
        </p:nvSpPr>
        <p:spPr>
          <a:xfrm>
            <a:off x="177421" y="4003952"/>
            <a:ext cx="8787067" cy="944062"/>
          </a:xfrm>
          <a:prstGeom prst="rect">
            <a:avLst/>
          </a:prstGeom>
          <a:gradFill>
            <a:gsLst>
              <a:gs pos="0">
                <a:srgbClr val="264468"/>
              </a:gs>
              <a:gs pos="85000">
                <a:schemeClr val="accent6">
                  <a:alpha val="0"/>
                </a:scheme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312" y="4119400"/>
            <a:ext cx="1389331" cy="684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193800" marR="0" indent="-2794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6859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1431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s.mbed.com/platforms/B-L4S5I-IOT01A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Week 3 Summar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3 Summary</a:t>
            </a:r>
          </a:p>
        </p:txBody>
      </p:sp>
      <p:sp>
        <p:nvSpPr>
          <p:cNvPr id="109" name="KUL 4.0 IIo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KUL 4.0 IIoT</a:t>
            </a:r>
          </a:p>
          <a:p>
            <a:pPr/>
            <a:r>
              <a:t>Jan van Deventer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Week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Review</a:t>
            </a:r>
          </a:p>
        </p:txBody>
      </p:sp>
      <p:sp>
        <p:nvSpPr>
          <p:cNvPr id="113" name="Subscribe and publish MQTT messages between IoT node and web browser via an MQTT broker at Amazon Web Service (IoT Cor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Subscribe and publish MQTT messages between IoT node and web browser via an MQTT broker at Amazon Web Service (IoT Core).</a:t>
            </a:r>
          </a:p>
          <a:p>
            <a:pPr/>
            <a:r>
              <a:t>Authenticated and secured communication: Certificates and Keys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Beyond the we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Beyond the week</a:t>
            </a:r>
          </a:p>
        </p:txBody>
      </p:sp>
      <p:sp>
        <p:nvSpPr>
          <p:cNvPr id="117" name="This is a powerful development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powerful development board</a:t>
            </a:r>
          </a:p>
          <a:p>
            <a:pPr lvl="1" marL="800100" indent="-342900">
              <a:buChar char="▪"/>
            </a:pPr>
            <a:r>
              <a:t>You can do a lot more with it</a:t>
            </a:r>
          </a:p>
          <a:p>
            <a:pPr lvl="1" marL="800100" indent="-342900">
              <a:buChar char="▪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https://os.mbed.com/platforms/B-L4S5I-IOT01A/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Close to Re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Close to Reality</a:t>
            </a:r>
          </a:p>
        </p:txBody>
      </p:sp>
      <p:sp>
        <p:nvSpPr>
          <p:cNvPr id="121" name="The technology you used this week is in commercial products…"/>
          <p:cNvSpPr txBox="1"/>
          <p:nvPr>
            <p:ph type="body" sz="half" idx="1"/>
          </p:nvPr>
        </p:nvSpPr>
        <p:spPr>
          <a:xfrm>
            <a:off x="3646768" y="1079999"/>
            <a:ext cx="5160105" cy="2915121"/>
          </a:xfrm>
          <a:prstGeom prst="rect">
            <a:avLst/>
          </a:prstGeom>
        </p:spPr>
        <p:txBody>
          <a:bodyPr/>
          <a:lstStyle/>
          <a:p>
            <a:pPr/>
            <a:r>
              <a:t>The technology you used this week is in commercial products</a:t>
            </a:r>
          </a:p>
          <a:p>
            <a:pPr/>
            <a:r>
              <a:t>The requirements of your solution must consider the implications of your choices</a:t>
            </a:r>
          </a:p>
        </p:txBody>
      </p:sp>
      <p:pic>
        <p:nvPicPr>
          <p:cNvPr id="122" name="IMG_2768.PNG" descr="IMG_27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012" y="236205"/>
            <a:ext cx="2375386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https://www.bbc.com"/>
          <p:cNvSpPr txBox="1"/>
          <p:nvPr/>
        </p:nvSpPr>
        <p:spPr>
          <a:xfrm>
            <a:off x="2747382" y="4582365"/>
            <a:ext cx="126872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https://www.bbc.com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3204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